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44"/>
  </p:notes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1" r:id="rId12"/>
    <p:sldId id="265" r:id="rId13"/>
    <p:sldId id="266" r:id="rId14"/>
    <p:sldId id="267" r:id="rId15"/>
    <p:sldId id="270" r:id="rId16"/>
    <p:sldId id="284" r:id="rId17"/>
    <p:sldId id="272" r:id="rId18"/>
    <p:sldId id="271" r:id="rId19"/>
    <p:sldId id="299" r:id="rId20"/>
    <p:sldId id="273" r:id="rId21"/>
    <p:sldId id="274" r:id="rId22"/>
    <p:sldId id="277" r:id="rId23"/>
    <p:sldId id="275" r:id="rId24"/>
    <p:sldId id="280" r:id="rId25"/>
    <p:sldId id="278" r:id="rId26"/>
    <p:sldId id="282" r:id="rId27"/>
    <p:sldId id="295" r:id="rId28"/>
    <p:sldId id="296" r:id="rId29"/>
    <p:sldId id="297" r:id="rId30"/>
    <p:sldId id="283" r:id="rId31"/>
    <p:sldId id="300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81" r:id="rId43"/>
  </p:sldIdLst>
  <p:sldSz cx="9144000" cy="6858000" type="screen4x3"/>
  <p:notesSz cx="7099300" cy="10236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121"/>
    <a:srgbClr val="C5C50B"/>
    <a:srgbClr val="B8B83E"/>
    <a:srgbClr val="79787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4806" autoAdjust="0"/>
    <p:restoredTop sz="94245" autoAdjust="0"/>
  </p:normalViewPr>
  <p:slideViewPr>
    <p:cSldViewPr>
      <p:cViewPr varScale="1">
        <p:scale>
          <a:sx n="115" d="100"/>
          <a:sy n="115" d="100"/>
        </p:scale>
        <p:origin x="120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874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C9A96-79D4-4367-9688-08BDE3AE6E44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862513"/>
            <a:ext cx="5680075" cy="4605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639C5-F90E-476B-BA5A-41AC9DC8AA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199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639C5-F90E-476B-BA5A-41AC9DC8AA5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612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6DD8-7541-44D6-8570-4A2A7371955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C975-33AB-4915-95E6-6210B1C2D47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6DD8-7541-44D6-8570-4A2A7371955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C975-33AB-4915-95E6-6210B1C2D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6DD8-7541-44D6-8570-4A2A7371955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C975-33AB-4915-95E6-6210B1C2D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7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1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6DD8-7541-44D6-8570-4A2A7371955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C975-33AB-4915-95E6-6210B1C2D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5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1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4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2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6DD8-7541-44D6-8570-4A2A7371955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82FC975-33AB-4915-95E6-6210B1C2D47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5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3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2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7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6DD8-7541-44D6-8570-4A2A7371955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C975-33AB-4915-95E6-6210B1C2D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1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2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9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6DD8-7541-44D6-8570-4A2A7371955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C975-33AB-4915-95E6-6210B1C2D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6DD8-7541-44D6-8570-4A2A7371955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C975-33AB-4915-95E6-6210B1C2D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6DD8-7541-44D6-8570-4A2A7371955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C975-33AB-4915-95E6-6210B1C2D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6DD8-7541-44D6-8570-4A2A7371955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C975-33AB-4915-95E6-6210B1C2D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6DD8-7541-44D6-8570-4A2A7371955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FC975-33AB-4915-95E6-6210B1C2D4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B826DD8-7541-44D6-8570-4A2A73719552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2FC975-33AB-4915-95E6-6210B1C2D479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0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88AB5-09C3-4AF2-B06A-C62EB005C2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6C7BA-6C30-4467-B123-80617785C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1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96752"/>
            <a:ext cx="7920880" cy="2664296"/>
          </a:xfrm>
        </p:spPr>
        <p:txBody>
          <a:bodyPr>
            <a:noAutofit/>
          </a:bodyPr>
          <a:lstStyle/>
          <a:p>
            <a:r>
              <a:rPr lang="ru-RU" sz="6000" cap="none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Мнемонический щит «ИДЭК»</a:t>
            </a:r>
            <a:endParaRPr lang="ru-RU" sz="6000" cap="none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52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Простое в подключении оборудование</a:t>
            </a:r>
            <a:endParaRPr lang="ru-RU" dirty="0"/>
          </a:p>
        </p:txBody>
      </p:sp>
      <p:pic>
        <p:nvPicPr>
          <p:cNvPr id="10242" name="Picture 2" descr="E:\progect\презентация\IMG_79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27191"/>
            <a:ext cx="6552728" cy="4904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0990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272808" cy="994122"/>
          </a:xfrm>
        </p:spPr>
        <p:txBody>
          <a:bodyPr>
            <a:noAutofit/>
          </a:bodyPr>
          <a:lstStyle/>
          <a:p>
            <a:r>
              <a:rPr lang="ru-RU" sz="2800" dirty="0" smtClean="0"/>
              <a:t>Четкость мнемосхемы позволяет располагать текст достаточно близко друг от друга без потери читаемости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3" y="1700808"/>
            <a:ext cx="819291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424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progect\презентация\IMGP0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"/>
            <a:ext cx="702515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9566" y="44623"/>
            <a:ext cx="4083875" cy="288032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ДЩ с двухсторонней связью </a:t>
            </a:r>
            <a:endParaRPr lang="ru-RU" sz="40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" b="5290"/>
          <a:stretch/>
        </p:blipFill>
        <p:spPr bwMode="auto">
          <a:xfrm>
            <a:off x="3646412" y="3069515"/>
            <a:ext cx="5447029" cy="369605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00179" y="2060848"/>
            <a:ext cx="1169782" cy="8640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Скругленная соединительная линия 4"/>
          <p:cNvCxnSpPr/>
          <p:nvPr/>
        </p:nvCxnSpPr>
        <p:spPr>
          <a:xfrm rot="16200000" flipH="1">
            <a:off x="2777058" y="2559646"/>
            <a:ext cx="504056" cy="1234651"/>
          </a:xfrm>
          <a:prstGeom prst="curvedConnector2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2169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Общий\кинель-черкаск\P10100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" r="1"/>
          <a:stretch/>
        </p:blipFill>
        <p:spPr bwMode="auto">
          <a:xfrm rot="5400000">
            <a:off x="1982329" y="2202247"/>
            <a:ext cx="496331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80920" cy="108012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7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Семисегментные</a:t>
            </a:r>
            <a:r>
              <a:rPr lang="ru-RU" sz="37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индикаторы с указанием </a:t>
            </a:r>
            <a:r>
              <a:rPr lang="ru-RU" sz="3700" b="1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перетока</a:t>
            </a:r>
            <a:endParaRPr lang="ru-RU" sz="37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0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47"/>
            <a:ext cx="7715200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Ключи управления </a:t>
            </a:r>
            <a:endParaRPr lang="ru-RU" dirty="0"/>
          </a:p>
        </p:txBody>
      </p:sp>
      <p:pic>
        <p:nvPicPr>
          <p:cNvPr id="17410" name="Picture 2" descr="E:\progect\презентация\P1010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1793" y="1914356"/>
            <a:ext cx="4213852" cy="4245886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4258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905" y="692696"/>
            <a:ext cx="4546848" cy="14981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Закрытые варианты исполнения      (вид сзади)</a:t>
            </a:r>
            <a:endParaRPr lang="ru-RU" dirty="0"/>
          </a:p>
        </p:txBody>
      </p:sp>
      <p:pic>
        <p:nvPicPr>
          <p:cNvPr id="15362" name="Picture 2" descr="E:\progect\презентация\P1010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6" y="2934535"/>
            <a:ext cx="4740207" cy="355515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813" y="1235224"/>
            <a:ext cx="3918713" cy="52218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3172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4320480" cy="25202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Открытый вариант исполнения      (вид сзади)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91" y="980728"/>
            <a:ext cx="3600400" cy="5642273"/>
          </a:xfrm>
        </p:spPr>
      </p:pic>
    </p:spTree>
    <p:extLst>
      <p:ext uri="{BB962C8B-B14F-4D97-AF65-F5344CB8AC3E}">
        <p14:creationId xmlns:p14="http://schemas.microsoft.com/office/powerpoint/2010/main" val="15700646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16" y="-38301"/>
            <a:ext cx="9163203" cy="1089035"/>
          </a:xfrm>
        </p:spPr>
        <p:txBody>
          <a:bodyPr>
            <a:normAutofit/>
          </a:bodyPr>
          <a:lstStyle/>
          <a:p>
            <a:r>
              <a:rPr lang="ru-RU" dirty="0" smtClean="0"/>
              <a:t>Любое цветовое решение схемы</a:t>
            </a:r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8418" r="4238" b="11435"/>
          <a:stretch/>
        </p:blipFill>
        <p:spPr bwMode="auto">
          <a:xfrm>
            <a:off x="3045128" y="1123136"/>
            <a:ext cx="6065457" cy="495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E:\progect\презентация\P50711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2" y="2094464"/>
            <a:ext cx="6204181" cy="4653136"/>
          </a:xfrm>
          <a:prstGeom prst="rect">
            <a:avLst/>
          </a:prstGeom>
          <a:noFill/>
          <a:ln w="4762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46898" y="3640336"/>
            <a:ext cx="1800200" cy="1561392"/>
          </a:xfrm>
          <a:prstGeom prst="rect">
            <a:avLst/>
          </a:prstGeom>
          <a:solidFill>
            <a:schemeClr val="accent1">
              <a:alpha val="0"/>
            </a:schemeClr>
          </a:solidFill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Скругленная соединительная линия 7"/>
          <p:cNvCxnSpPr/>
          <p:nvPr/>
        </p:nvCxnSpPr>
        <p:spPr>
          <a:xfrm rot="16200000" flipV="1">
            <a:off x="6557413" y="2175428"/>
            <a:ext cx="1254560" cy="1716700"/>
          </a:xfrm>
          <a:prstGeom prst="curvedConnector2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6540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912768" cy="720080"/>
          </a:xfrm>
        </p:spPr>
        <p:txBody>
          <a:bodyPr>
            <a:noAutofit/>
          </a:bodyPr>
          <a:lstStyle/>
          <a:p>
            <a:r>
              <a:rPr lang="ru-RU" sz="2800" dirty="0" smtClean="0"/>
              <a:t>Возможности конструкции каркаса позволяют маневрировать в некоторых решениях</a:t>
            </a:r>
            <a:endParaRPr lang="ru-RU" sz="2800" dirty="0"/>
          </a:p>
        </p:txBody>
      </p:sp>
      <p:pic>
        <p:nvPicPr>
          <p:cNvPr id="16388" name="Picture 4" descr="E:\progect\презентация\P51611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340768"/>
            <a:ext cx="7560840" cy="537766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4222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E:\progect\презентация\P5161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9897"/>
            <a:ext cx="4706463" cy="482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E:\progect\презентация\P51611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7" y="2924944"/>
            <a:ext cx="5791202" cy="3875349"/>
          </a:xfrm>
          <a:prstGeom prst="rect">
            <a:avLst/>
          </a:prstGeom>
          <a:noFill/>
          <a:ln w="476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0192" y="1052736"/>
            <a:ext cx="1003916" cy="187220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Скругленная соединительная линия 14"/>
          <p:cNvCxnSpPr/>
          <p:nvPr/>
        </p:nvCxnSpPr>
        <p:spPr>
          <a:xfrm rot="10800000" flipV="1">
            <a:off x="4071806" y="1340767"/>
            <a:ext cx="2228387" cy="1528903"/>
          </a:xfrm>
          <a:prstGeom prst="curvedConnector3">
            <a:avLst>
              <a:gd name="adj1" fmla="val 50000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аголовок 1"/>
          <p:cNvSpPr>
            <a:spLocks noGrp="1"/>
          </p:cNvSpPr>
          <p:nvPr>
            <p:ph type="title"/>
          </p:nvPr>
        </p:nvSpPr>
        <p:spPr>
          <a:xfrm>
            <a:off x="-123000" y="278650"/>
            <a:ext cx="4630713" cy="2412268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Современное оборудование соответствует новейшим техническим и эстетическим требованиям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973819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Лучшее предложение на рынке диспетчерского оборудования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80170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40472232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Информационные плакаты крепятся на элементы магнитные – все поле щита остается ровным без выступов и дополнительных креплений</a:t>
            </a:r>
            <a:endParaRPr lang="ru-RU" sz="2800" dirty="0"/>
          </a:p>
        </p:txBody>
      </p:sp>
      <p:pic>
        <p:nvPicPr>
          <p:cNvPr id="20482" name="Picture 2" descr="E:\progect\презентация\P51611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768752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144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364" y="188640"/>
            <a:ext cx="8219256" cy="778098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Равномерный радиус позволяет выполнить объект, оптимально просматриваемый с места диспетчера</a:t>
            </a:r>
            <a:endParaRPr lang="ru-RU" sz="2800" dirty="0"/>
          </a:p>
        </p:txBody>
      </p:sp>
      <p:pic>
        <p:nvPicPr>
          <p:cNvPr id="22530" name="Picture 2" descr="E:\progect\презентация\P10100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632848" cy="543660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7426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Простота монтажа элемента съемного позволяет менять схему с лицевой стороны щита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0199"/>
            <a:ext cx="4038600" cy="45259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922216" cy="4525963"/>
          </a:xfrm>
        </p:spPr>
      </p:pic>
    </p:spTree>
    <p:extLst>
      <p:ext uri="{BB962C8B-B14F-4D97-AF65-F5344CB8AC3E}">
        <p14:creationId xmlns:p14="http://schemas.microsoft.com/office/powerpoint/2010/main" val="27272064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7223"/>
            <a:ext cx="8352928" cy="11329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Гармонично вписывается в любое помещение</a:t>
            </a:r>
            <a:endParaRPr lang="ru-RU" dirty="0"/>
          </a:p>
        </p:txBody>
      </p:sp>
      <p:pic>
        <p:nvPicPr>
          <p:cNvPr id="25602" name="Picture 2" descr="E:\progect\презентация\PC220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19540"/>
            <a:ext cx="7200800" cy="538801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7402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07288" cy="1162050"/>
          </a:xfrm>
        </p:spPr>
        <p:txBody>
          <a:bodyPr/>
          <a:lstStyle/>
          <a:p>
            <a:r>
              <a:rPr lang="ru-RU" dirty="0" smtClean="0"/>
              <a:t>Преимущества комбинированного мозаичного щита со встроенными ЖК панелями по отношению к диспетчерскому щиту на базе видео стены 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457200" y="1662984"/>
            <a:ext cx="4114800" cy="4602163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Меньшая стоимость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Среднее энергопотребление комплекса в рабочем режиме 1,44 </a:t>
            </a:r>
            <a:r>
              <a:rPr lang="ru-RU" sz="1800" b="1" dirty="0" err="1" smtClean="0">
                <a:solidFill>
                  <a:srgbClr val="DFD121"/>
                </a:solidFill>
              </a:rPr>
              <a:t>кВ</a:t>
            </a:r>
            <a:r>
              <a:rPr lang="en-US" sz="1800" b="1" dirty="0" smtClean="0">
                <a:solidFill>
                  <a:srgbClr val="DFD121"/>
                </a:solidFill>
              </a:rPr>
              <a:t>/</a:t>
            </a:r>
            <a:r>
              <a:rPr lang="ru-RU" sz="1800" b="1" dirty="0" smtClean="0">
                <a:solidFill>
                  <a:srgbClr val="DFD121"/>
                </a:solidFill>
              </a:rPr>
              <a:t>ч. За год непрерывной работы – 12614,4 </a:t>
            </a:r>
            <a:r>
              <a:rPr lang="ru-RU" sz="1800" b="1" dirty="0" err="1" smtClean="0">
                <a:solidFill>
                  <a:srgbClr val="DFD121"/>
                </a:solidFill>
              </a:rPr>
              <a:t>кВ</a:t>
            </a:r>
            <a:r>
              <a:rPr lang="en-US" sz="1800" b="1" dirty="0" smtClean="0">
                <a:solidFill>
                  <a:srgbClr val="DFD121"/>
                </a:solidFill>
              </a:rPr>
              <a:t>/</a:t>
            </a:r>
            <a:r>
              <a:rPr lang="ru-RU" sz="1800" b="1" dirty="0" smtClean="0">
                <a:solidFill>
                  <a:srgbClr val="DFD121"/>
                </a:solidFill>
              </a:rPr>
              <a:t>ч.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Средний срок службы – 20-25 лет.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В случае взлома сервера вирусом, диспетчер имеет возможность продолжать работу используя </a:t>
            </a:r>
            <a:r>
              <a:rPr lang="ru-RU" sz="1800" b="1" dirty="0" err="1" smtClean="0">
                <a:solidFill>
                  <a:srgbClr val="DFD121"/>
                </a:solidFill>
              </a:rPr>
              <a:t>мнемощит</a:t>
            </a:r>
            <a:r>
              <a:rPr lang="ru-RU" sz="1800" b="1" dirty="0" smtClean="0">
                <a:solidFill>
                  <a:srgbClr val="DFD121"/>
                </a:solidFill>
              </a:rPr>
              <a:t> и имеет возможность оперативно увидеть изменения схемы на сервере, опираясь на мозаичный щит. 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Минимальное электромагнитное излучение.</a:t>
            </a:r>
            <a:endParaRPr lang="ru-RU" sz="1800" b="1" dirty="0">
              <a:solidFill>
                <a:srgbClr val="DFD12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b="8163"/>
          <a:stretch/>
        </p:blipFill>
        <p:spPr>
          <a:xfrm>
            <a:off x="4355975" y="1988840"/>
            <a:ext cx="4723183" cy="3456384"/>
          </a:xfrm>
        </p:spPr>
      </p:pic>
    </p:spTree>
    <p:extLst>
      <p:ext uri="{BB962C8B-B14F-4D97-AF65-F5344CB8AC3E}">
        <p14:creationId xmlns:p14="http://schemas.microsoft.com/office/powerpoint/2010/main" val="18939527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07288" cy="1162050"/>
          </a:xfrm>
        </p:spPr>
        <p:txBody>
          <a:bodyPr/>
          <a:lstStyle/>
          <a:p>
            <a:r>
              <a:rPr lang="ru-RU" dirty="0" smtClean="0"/>
              <a:t>Преимущества комбинированного мозаичного щита со встроенными ЖК панелями по отношению к диспетчерскому щиту на базе видео стены 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4577976" cy="5073352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Не требуется установка дополнительного кондиционирования.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Различные конструктивные решения щита, включая радиусный вариант (радиус закругления не менее 6 м), позволяют установить щит наилучшим образом в любых по размеру диспетчерских залах, образуя равномерное бесшовное поле. Глубина щита не превышает 150 мм.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Высокая устойчивость к механическим повреждениям. Мозаичные элементы щита производятся на базе высококачественного поликарбоната. Материал обладает огнеупорными свойствами, а также высоким пределом механической прочности. 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endParaRPr lang="ru-RU" sz="1800" b="1" dirty="0" smtClean="0">
              <a:solidFill>
                <a:srgbClr val="FFC000"/>
              </a:solidFill>
            </a:endParaRP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endParaRPr lang="ru-RU" sz="1800" b="1" dirty="0">
              <a:solidFill>
                <a:srgbClr val="FFC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76" y="2132856"/>
            <a:ext cx="4042605" cy="3031953"/>
          </a:xfrm>
        </p:spPr>
      </p:pic>
    </p:spTree>
    <p:extLst>
      <p:ext uri="{BB962C8B-B14F-4D97-AF65-F5344CB8AC3E}">
        <p14:creationId xmlns:p14="http://schemas.microsoft.com/office/powerpoint/2010/main" val="1788807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07288" cy="1162050"/>
          </a:xfrm>
        </p:spPr>
        <p:txBody>
          <a:bodyPr/>
          <a:lstStyle/>
          <a:p>
            <a:r>
              <a:rPr lang="ru-RU" dirty="0" smtClean="0"/>
              <a:t>Недостатки диспетчерского щита на базе видео стены к отношению комбинированному мозаичному щиту со встроенными ЖК панелями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8229600" cy="5073352"/>
          </a:xfrm>
        </p:spPr>
        <p:txBody>
          <a:bodyPr>
            <a:normAutofit lnSpcReduction="10000"/>
          </a:bodyPr>
          <a:lstStyle/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Большая стоимость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Среднее энергопотребление комплекса в рабочем режиме 9,84 </a:t>
            </a:r>
            <a:r>
              <a:rPr lang="ru-RU" sz="1800" b="1" dirty="0" err="1" smtClean="0">
                <a:solidFill>
                  <a:srgbClr val="DFD121"/>
                </a:solidFill>
              </a:rPr>
              <a:t>кВ</a:t>
            </a:r>
            <a:r>
              <a:rPr lang="en-US" sz="1800" b="1" dirty="0" smtClean="0">
                <a:solidFill>
                  <a:srgbClr val="DFD121"/>
                </a:solidFill>
              </a:rPr>
              <a:t>/</a:t>
            </a:r>
            <a:r>
              <a:rPr lang="ru-RU" sz="1800" b="1" dirty="0" smtClean="0">
                <a:solidFill>
                  <a:srgbClr val="DFD121"/>
                </a:solidFill>
              </a:rPr>
              <a:t>ч. За год непрерывной работы – 86 198,4 </a:t>
            </a:r>
            <a:r>
              <a:rPr lang="ru-RU" sz="1800" b="1" dirty="0" err="1" smtClean="0">
                <a:solidFill>
                  <a:srgbClr val="DFD121"/>
                </a:solidFill>
              </a:rPr>
              <a:t>кВ</a:t>
            </a:r>
            <a:r>
              <a:rPr lang="en-US" sz="1800" b="1" dirty="0" smtClean="0">
                <a:solidFill>
                  <a:srgbClr val="DFD121"/>
                </a:solidFill>
              </a:rPr>
              <a:t>/</a:t>
            </a:r>
            <a:r>
              <a:rPr lang="ru-RU" sz="1800" b="1" dirty="0" smtClean="0">
                <a:solidFill>
                  <a:srgbClr val="DFD121"/>
                </a:solidFill>
              </a:rPr>
              <a:t>ч.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Средний срок службы – 3-6 лет.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В случае взлома сервера вирусом, велика возможность изменения схемы без ведома диспетчера. В случае нештатной ситуации (отключение питания, выхода из строя любого связующего оборудования) диспетчер остается без оперативной схемы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Высокое электромагнитное излучение.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 smtClean="0">
                <a:solidFill>
                  <a:srgbClr val="DFD121"/>
                </a:solidFill>
              </a:rPr>
              <a:t>Большее тепловыделение требует установки дополнительных систем кондиционирования, что в свою очередь увеличивает энергопотребление.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>
                <a:solidFill>
                  <a:srgbClr val="DFD121"/>
                </a:solidFill>
              </a:rPr>
              <a:t>Межпанельный шов существует. При установке по радиусу на стыках наблюдается зрительное напряжение, что приводит к повышенной усталости диспетчера. Глубина щита в исполнении с видео кубов не менее 600 мм. , ЖК – панелей не менее 250 мм.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ru-RU" sz="1800" b="1" dirty="0">
                <a:solidFill>
                  <a:srgbClr val="DFD121"/>
                </a:solidFill>
              </a:rPr>
              <a:t>Низкая устойчивость к механическим повреждениям. Повышенная пожара опасность.</a:t>
            </a:r>
          </a:p>
          <a:p>
            <a:pPr marL="285750" indent="-285750">
              <a:buClr>
                <a:srgbClr val="FFC000"/>
              </a:buClr>
              <a:buSzPct val="100000"/>
              <a:buFont typeface="Times New Roman" panose="02020603050405020304" pitchFamily="18" charset="0"/>
              <a:buChar char="•"/>
            </a:pPr>
            <a:endParaRPr lang="ru-RU" sz="1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398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>
            <a:noAutofit/>
          </a:bodyPr>
          <a:lstStyle/>
          <a:p>
            <a:r>
              <a:rPr lang="ru-RU" sz="3200" dirty="0" smtClean="0"/>
              <a:t>Структурная схема </a:t>
            </a:r>
            <a:br>
              <a:rPr lang="ru-RU" sz="3200" dirty="0" smtClean="0"/>
            </a:br>
            <a:r>
              <a:rPr lang="ru-RU" sz="3200" dirty="0" smtClean="0"/>
              <a:t>системы управления на ДЩ</a:t>
            </a:r>
            <a:endParaRPr lang="ru-RU" sz="32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86424"/>
            <a:ext cx="9649072" cy="631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4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8353"/>
            <a:ext cx="5868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Возможное применение различного оборудования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411"/>
            <a:ext cx="1819633" cy="13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1741021"/>
            <a:ext cx="57606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Элемент съемный ЭС 12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</a:t>
            </a:r>
            <a:r>
              <a:rPr lang="ru-RU" dirty="0" smtClean="0">
                <a:solidFill>
                  <a:schemeClr val="bg1"/>
                </a:solidFill>
              </a:rPr>
              <a:t>: ячейка 25х25 мм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Элемент съемный ЭС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ячейка 40х40 мм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Индикатор единичный ИЕ1/К/25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элемент съемный с </a:t>
            </a:r>
            <a:r>
              <a:rPr lang="ru-RU" dirty="0" err="1" smtClean="0">
                <a:solidFill>
                  <a:schemeClr val="bg1"/>
                </a:solidFill>
              </a:rPr>
              <a:t>мнемосимволом</a:t>
            </a:r>
            <a:r>
              <a:rPr lang="ru-RU" dirty="0" smtClean="0">
                <a:solidFill>
                  <a:schemeClr val="bg1"/>
                </a:solidFill>
              </a:rPr>
              <a:t> ЭСМ. 1 элемент свечения, красный цвет свечения, для щита с ячейкой 25 мм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890118"/>
            <a:ext cx="181963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181963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10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Возможность стыковки поля щита под любым углом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progect\презентация\DSC00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52" y="1600201"/>
            <a:ext cx="4080048" cy="4529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69644"/>
            <a:ext cx="4038600" cy="4595660"/>
          </a:xfrm>
        </p:spPr>
      </p:pic>
    </p:spTree>
    <p:extLst>
      <p:ext uri="{BB962C8B-B14F-4D97-AF65-F5344CB8AC3E}">
        <p14:creationId xmlns:p14="http://schemas.microsoft.com/office/powerpoint/2010/main" val="3340122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9" y="215326"/>
            <a:ext cx="1914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332656"/>
            <a:ext cx="561662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Индикатор единичный ИЕ1/З/25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элемент съемный с </a:t>
            </a:r>
            <a:r>
              <a:rPr lang="ru-RU" dirty="0" err="1" smtClean="0">
                <a:solidFill>
                  <a:schemeClr val="bg1"/>
                </a:solidFill>
              </a:rPr>
              <a:t>мнемосимволом</a:t>
            </a:r>
            <a:r>
              <a:rPr lang="ru-RU" dirty="0" smtClean="0">
                <a:solidFill>
                  <a:schemeClr val="bg1"/>
                </a:solidFill>
              </a:rPr>
              <a:t> ЭСМ. 1 элемент свечения, зеленый цвет свечения, для щита с ячейкой 25 мм.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Индикатор единичный ИЕ1/КЗ/25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элемент съемный с </a:t>
            </a:r>
            <a:r>
              <a:rPr lang="ru-RU" dirty="0" err="1" smtClean="0">
                <a:solidFill>
                  <a:schemeClr val="bg1"/>
                </a:solidFill>
              </a:rPr>
              <a:t>мнемосимволом</a:t>
            </a:r>
            <a:r>
              <a:rPr lang="ru-RU" dirty="0" smtClean="0">
                <a:solidFill>
                  <a:schemeClr val="bg1"/>
                </a:solidFill>
              </a:rPr>
              <a:t> ЭСМ. 1 элемент свечения, красный и зеленый цвет свечения, для щита с ячейкой 25 мм. 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Индикатор единичный ИЕ3/КЗ/25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элемент съемный с </a:t>
            </a:r>
            <a:r>
              <a:rPr lang="ru-RU" dirty="0" err="1" smtClean="0">
                <a:solidFill>
                  <a:schemeClr val="bg1"/>
                </a:solidFill>
              </a:rPr>
              <a:t>мнемосимволом</a:t>
            </a:r>
            <a:r>
              <a:rPr lang="ru-RU" dirty="0" smtClean="0">
                <a:solidFill>
                  <a:schemeClr val="bg1"/>
                </a:solidFill>
              </a:rPr>
              <a:t> ЭСМ. 3 элемента свечения, красный и зеленый цвет свечения, для щита с ячейкой 25 мм.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Индикатор единичный ИЕ1/З/25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элемент съемный с </a:t>
            </a:r>
            <a:r>
              <a:rPr lang="ru-RU" dirty="0" err="1" smtClean="0">
                <a:solidFill>
                  <a:schemeClr val="bg1"/>
                </a:solidFill>
              </a:rPr>
              <a:t>мнемосимволом</a:t>
            </a:r>
            <a:r>
              <a:rPr lang="ru-RU" dirty="0" smtClean="0">
                <a:solidFill>
                  <a:schemeClr val="bg1"/>
                </a:solidFill>
              </a:rPr>
              <a:t> ЭСМ. 1 элемент свечения, зеленый цвет свечения, для щита с ячейкой 25 мм.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9" y="1688956"/>
            <a:ext cx="1914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9" y="3170686"/>
            <a:ext cx="1914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8" y="4652416"/>
            <a:ext cx="1914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1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8" t="8229" r="15505" b="11558"/>
          <a:stretch/>
        </p:blipFill>
        <p:spPr bwMode="auto">
          <a:xfrm>
            <a:off x="267662" y="196929"/>
            <a:ext cx="1893744" cy="125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332656"/>
            <a:ext cx="617443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Индикатор единичный ИЕ1/К/25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элемент съемный с </a:t>
            </a:r>
            <a:r>
              <a:rPr lang="ru-RU" dirty="0" err="1" smtClean="0">
                <a:solidFill>
                  <a:schemeClr val="bg1"/>
                </a:solidFill>
              </a:rPr>
              <a:t>мнемосимволом</a:t>
            </a:r>
            <a:r>
              <a:rPr lang="ru-RU" dirty="0" smtClean="0">
                <a:solidFill>
                  <a:schemeClr val="bg1"/>
                </a:solidFill>
              </a:rPr>
              <a:t> ЭСМ. 1 элемент свечения, красный цвет свечения, для щита с ячейкой 25 мм.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Ключ поворотный КП1/К/25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ключ поворотный, 1 элемент свечения, красный цвет свечения, для щита с ячейкой 25 мм, цвет фона -любой.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Выключатель механический ВМ1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ячейка 25х25мм с механическим выключением в прямом направлении (типа разъединитель) двухцветный.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Элемент магнитный ЭМ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ячейка 25х25 мм с магнитной поверхностью для удерживания информационных плакатов на поле щита.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0"/>
          <a:stretch/>
        </p:blipFill>
        <p:spPr bwMode="auto">
          <a:xfrm>
            <a:off x="263359" y="1628800"/>
            <a:ext cx="1898047" cy="136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1" y="3112778"/>
            <a:ext cx="191452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4" y="4633253"/>
            <a:ext cx="191452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9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404664"/>
            <a:ext cx="6120680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Плакат информационный ПИ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металлическая пластина 25х40 мм либо 42 мм с информацией например “Не включать работа на линии”.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Индикатор матричный ИМ05х07-2,5/Т/25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индикатор матричный, 5 пикселов по горизонтали, 7 пикселов по вертикали, шаг пиксела 2,5 мм, 3 цвета свечения (красный, зеленый, желтый), для щита с ячейкой 25 мм и 40мм.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Индикатор матричный ИМ24х08-4,7/Т/25 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индикатор матричный, 24 пиксела по горизонтали, 8 пикселов по вертикали, шаг пиксела 4,7 мм, 3 цвета свечения (красный, зеленый, желтый), для щита с ячейкой 25 мм, цвет рамки серый.</a:t>
            </a:r>
            <a:r>
              <a:rPr lang="ru-RU" sz="1700" dirty="0">
                <a:solidFill>
                  <a:schemeClr val="bg1"/>
                </a:solidFill>
              </a:rPr>
              <a:t> Максимальное подключение в линию  4 </a:t>
            </a:r>
            <a:r>
              <a:rPr lang="ru-RU" sz="1700" dirty="0" err="1">
                <a:solidFill>
                  <a:schemeClr val="bg1"/>
                </a:solidFill>
              </a:rPr>
              <a:t>шт</a:t>
            </a:r>
            <a:r>
              <a:rPr lang="ru-RU" sz="1700" dirty="0">
                <a:solidFill>
                  <a:schemeClr val="bg1"/>
                </a:solidFill>
              </a:rPr>
              <a:t> 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Индикатор матричный ИМ32х08-4,7/Т/25 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индикатор матричный, 32 пиксела по горизонтали, 8 пикселов по вертикали, шаг пиксела 4,7 мм, 3 цвета свечения (красный, зеленый, желтый), для щита с ячейкой 25 мм, цвет рамки серый.</a:t>
            </a:r>
            <a:r>
              <a:rPr lang="ru-RU" sz="1700" dirty="0">
                <a:solidFill>
                  <a:schemeClr val="bg1"/>
                </a:solidFill>
              </a:rPr>
              <a:t> Максимальное подключение в линию  4 </a:t>
            </a:r>
            <a:r>
              <a:rPr lang="ru-RU" sz="1700" dirty="0" err="1">
                <a:solidFill>
                  <a:schemeClr val="bg1"/>
                </a:solidFill>
              </a:rPr>
              <a:t>шт</a:t>
            </a:r>
            <a:r>
              <a:rPr lang="ru-RU" sz="1700" dirty="0">
                <a:solidFill>
                  <a:schemeClr val="bg1"/>
                </a:solidFill>
              </a:rPr>
              <a:t> .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80" y="1739746"/>
            <a:ext cx="2010277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8" y="3429000"/>
            <a:ext cx="2022537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" t="15555" r="3844" b="20385"/>
          <a:stretch/>
        </p:blipFill>
        <p:spPr bwMode="auto">
          <a:xfrm>
            <a:off x="371219" y="5215269"/>
            <a:ext cx="202253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-386" r="7873" b="-884"/>
          <a:stretch/>
        </p:blipFill>
        <p:spPr>
          <a:xfrm rot="5400000">
            <a:off x="566060" y="29500"/>
            <a:ext cx="1486241" cy="168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2" y="81571"/>
            <a:ext cx="1914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807" y="183839"/>
            <a:ext cx="6582419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</a:rPr>
              <a:t>Индикатор сегментный ИЦ4/25/Т/25 </a:t>
            </a:r>
          </a:p>
          <a:p>
            <a:r>
              <a:rPr lang="ru-RU" sz="1700" b="1" dirty="0" smtClean="0">
                <a:solidFill>
                  <a:schemeClr val="bg1"/>
                </a:solidFill>
              </a:rPr>
              <a:t>Описание: </a:t>
            </a:r>
            <a:r>
              <a:rPr lang="ru-RU" sz="1700" dirty="0" smtClean="0">
                <a:solidFill>
                  <a:schemeClr val="bg1"/>
                </a:solidFill>
              </a:rPr>
              <a:t>индикатор сегментный, 4 разряда, высота знакоместа 25 мм, 3 цвета свечения (красный, зеленый, желтый), для щита с ячейкой 25 мм, цвет рамки серый, светло-зеленый, серо-зеленый. </a:t>
            </a:r>
            <a:r>
              <a:rPr lang="ru-RU" sz="1700" dirty="0">
                <a:solidFill>
                  <a:schemeClr val="bg1"/>
                </a:solidFill>
              </a:rPr>
              <a:t>Максимальное подключение в линию  4 шт.</a:t>
            </a:r>
            <a:endParaRPr lang="ru-RU" sz="1700" dirty="0" smtClean="0">
              <a:solidFill>
                <a:schemeClr val="bg1"/>
              </a:solidFill>
            </a:endParaRPr>
          </a:p>
          <a:p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dirty="0" smtClean="0">
                <a:solidFill>
                  <a:schemeClr val="bg1"/>
                </a:solidFill>
              </a:rPr>
              <a:t>Индикатор сегментный ИЦ5/25/Т/25 </a:t>
            </a:r>
          </a:p>
          <a:p>
            <a:r>
              <a:rPr lang="ru-RU" sz="1700" b="1" dirty="0" smtClean="0">
                <a:solidFill>
                  <a:schemeClr val="bg1"/>
                </a:solidFill>
              </a:rPr>
              <a:t>Описание: </a:t>
            </a:r>
            <a:r>
              <a:rPr lang="ru-RU" sz="1700" dirty="0" smtClean="0">
                <a:solidFill>
                  <a:schemeClr val="bg1"/>
                </a:solidFill>
              </a:rPr>
              <a:t>индикатор сегментный, 5 разрядов, высота знакоместа 25 мм, 3 цвета свечения (красный, зеленый, желтый), для щита с ячейкой 25 мм, цвет рамки серый, светло-зеленый</a:t>
            </a:r>
            <a:r>
              <a:rPr lang="ru-RU" sz="1700" dirty="0">
                <a:solidFill>
                  <a:schemeClr val="bg1"/>
                </a:solidFill>
              </a:rPr>
              <a:t>, серо-зеленый</a:t>
            </a:r>
            <a:r>
              <a:rPr lang="ru-RU" sz="1700" dirty="0" smtClean="0">
                <a:solidFill>
                  <a:schemeClr val="bg1"/>
                </a:solidFill>
              </a:rPr>
              <a:t>. </a:t>
            </a:r>
            <a:r>
              <a:rPr lang="ru-RU" sz="1700" dirty="0">
                <a:solidFill>
                  <a:schemeClr val="bg1"/>
                </a:solidFill>
              </a:rPr>
              <a:t>Максимальное подключение в линию  4 </a:t>
            </a:r>
            <a:r>
              <a:rPr lang="ru-RU" sz="1700" dirty="0" err="1">
                <a:solidFill>
                  <a:schemeClr val="bg1"/>
                </a:solidFill>
              </a:rPr>
              <a:t>шт</a:t>
            </a:r>
            <a:r>
              <a:rPr lang="ru-RU" sz="1700" dirty="0">
                <a:solidFill>
                  <a:schemeClr val="bg1"/>
                </a:solidFill>
              </a:rPr>
              <a:t> .</a:t>
            </a:r>
            <a:endParaRPr lang="ru-RU" sz="1700" dirty="0" smtClean="0">
              <a:solidFill>
                <a:schemeClr val="bg1"/>
              </a:solidFill>
            </a:endParaRPr>
          </a:p>
          <a:p>
            <a:endParaRPr lang="ru-RU" sz="1700" dirty="0" smtClean="0">
              <a:solidFill>
                <a:schemeClr val="bg1"/>
              </a:solidFill>
            </a:endParaRPr>
          </a:p>
          <a:p>
            <a:r>
              <a:rPr lang="ru-RU" sz="1700" dirty="0" smtClean="0">
                <a:solidFill>
                  <a:schemeClr val="bg1"/>
                </a:solidFill>
              </a:rPr>
              <a:t>Блок управления панели БУП </a:t>
            </a:r>
          </a:p>
          <a:p>
            <a:r>
              <a:rPr lang="ru-RU" sz="1700" b="1" dirty="0" smtClean="0">
                <a:solidFill>
                  <a:schemeClr val="bg1"/>
                </a:solidFill>
              </a:rPr>
              <a:t>Описание: </a:t>
            </a:r>
            <a:r>
              <a:rPr lang="ru-RU" sz="1700" dirty="0" smtClean="0">
                <a:solidFill>
                  <a:schemeClr val="bg1"/>
                </a:solidFill>
              </a:rPr>
              <a:t>блок управления панели БУП производит прием информации по линии связи RS-485 от сервера, обеспечивает питанием и осуществляет управление работой блоков БУИ, индикаторов ИМ, ИЦ и других, а также обеспечивает энергонезависимое хранение информации о состоянии объектов </a:t>
            </a:r>
            <a:r>
              <a:rPr lang="ru-RU" sz="1700" dirty="0">
                <a:solidFill>
                  <a:schemeClr val="bg1"/>
                </a:solidFill>
              </a:rPr>
              <a:t>индикации Управляет КИ,ТИ,ККН,ИЕМ. Имеет 12 мест </a:t>
            </a:r>
            <a:r>
              <a:rPr lang="ru-RU" sz="1700" dirty="0" smtClean="0">
                <a:solidFill>
                  <a:schemeClr val="bg1"/>
                </a:solidFill>
              </a:rPr>
              <a:t>подключения. </a:t>
            </a:r>
            <a:r>
              <a:rPr lang="ru-RU" sz="1700" dirty="0">
                <a:solidFill>
                  <a:schemeClr val="bg1"/>
                </a:solidFill>
              </a:rPr>
              <a:t>Максимальное подключение в линию  16шт.</a:t>
            </a:r>
            <a:endParaRPr lang="ru-RU" sz="1700" dirty="0" smtClean="0">
              <a:solidFill>
                <a:schemeClr val="bg1"/>
              </a:solidFill>
            </a:endParaRPr>
          </a:p>
          <a:p>
            <a:r>
              <a:rPr lang="ru-RU" sz="1700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700" dirty="0" smtClean="0">
                <a:solidFill>
                  <a:schemeClr val="bg1"/>
                </a:solidFill>
              </a:rPr>
              <a:t>Блок управления индикацией БУИ </a:t>
            </a:r>
          </a:p>
          <a:p>
            <a:r>
              <a:rPr lang="ru-RU" sz="1700" b="1" dirty="0" smtClean="0">
                <a:solidFill>
                  <a:schemeClr val="bg1"/>
                </a:solidFill>
              </a:rPr>
              <a:t>Описание: </a:t>
            </a:r>
            <a:r>
              <a:rPr lang="ru-RU" sz="1700" dirty="0" smtClean="0">
                <a:solidFill>
                  <a:schemeClr val="bg1"/>
                </a:solidFill>
              </a:rPr>
              <a:t>блок управления индикацией БУИ обеспечивает работу индикаторов ИЕ по сигналам, поступающим от БУП. К одному БУИ возможно подключение до 64 индикаторов ИЕ.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2" y="1629611"/>
            <a:ext cx="1914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2" y="3284984"/>
            <a:ext cx="1914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45224"/>
            <a:ext cx="1914525" cy="125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7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6" y="404664"/>
            <a:ext cx="1914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293603"/>
            <a:ext cx="6192688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Блок контроля ключей поворотных БККП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блок управления индикацией БККП обеспечивает работу поворотных ключей КП1/К по сигналам, поступающим от БУП. К одному БУИ возможно подключение до 32 ключей КП1/К.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Блок управления индикацией БУИ-ИМ 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блок управления индикацией БУИ-ИМ обеспечивает работу индикаторов матричных ИМ05х07-2,5 по сигналам, поступающим от БУП. К одному блоку управления индикацией БУИ-ИМ возможно подключение до 4 индикаторов матричных ИМ05х07-2,5.</a:t>
            </a:r>
            <a:r>
              <a:rPr lang="ru-RU" sz="1700" dirty="0">
                <a:solidFill>
                  <a:schemeClr val="bg1"/>
                </a:solidFill>
              </a:rPr>
              <a:t> Максимальное подключение в линию  4 </a:t>
            </a:r>
            <a:r>
              <a:rPr lang="ru-RU" sz="1700" dirty="0" err="1">
                <a:solidFill>
                  <a:schemeClr val="bg1"/>
                </a:solidFill>
              </a:rPr>
              <a:t>шт</a:t>
            </a:r>
            <a:r>
              <a:rPr lang="ru-RU" sz="1700" dirty="0">
                <a:solidFill>
                  <a:schemeClr val="bg1"/>
                </a:solidFill>
              </a:rPr>
              <a:t> 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Блок питания БП220/5-100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Описание: </a:t>
            </a:r>
            <a:r>
              <a:rPr lang="ru-RU" dirty="0" smtClean="0">
                <a:solidFill>
                  <a:schemeClr val="bg1"/>
                </a:solidFill>
              </a:rPr>
              <a:t>блок питания БП220/5-100 вырабатывает стабилизированное напряжение + 5 В при токе потребления до 20 А и обеспечивает электропитание как самого БУП, так и всех подключённых к нему устройств.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6" y="2420888"/>
            <a:ext cx="1914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7" y="4653136"/>
            <a:ext cx="1914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20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20688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Индикатор сегментный ИЦ7/25/З/25 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Описание: </a:t>
            </a:r>
            <a:r>
              <a:rPr lang="ru-RU" dirty="0" smtClean="0">
                <a:solidFill>
                  <a:prstClr val="black"/>
                </a:solidFill>
              </a:rPr>
              <a:t>индикатор сегментный, 7 разрядов, высота знакоместа 25 мм, цвет свечения зеленый, для щита с ячейкой 25 мм, цвет рамки серый (в разработке).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Индикатор сегментный ИЦ9/25/З/25 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Описание: </a:t>
            </a:r>
            <a:r>
              <a:rPr lang="ru-RU" dirty="0" smtClean="0">
                <a:solidFill>
                  <a:prstClr val="black"/>
                </a:solidFill>
              </a:rPr>
              <a:t>индикатор сегментный, 9 разрядов, высота знакоместа 25 мм, цвет свечения зеленый, для щита с ячейкой 25 мм, цвет рамки серый (в разработке).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7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20910"/>
            <a:ext cx="6768752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Бобруйский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Могилеский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Оршанский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Слуцкий ГРЭС;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Лидский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Червеньский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Бешенковичский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Горецкий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Минские кабельные сети;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Молодеченский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Столбцовский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Солигорский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ОАО «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Мозырьсоль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РУП «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Гомельэнерго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Филиал «Гомельские электрические сети»;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Филиал «Минские электрические сети»;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Хотимский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 (2015г.);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Чериковский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 (2015г.);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Буда-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Кошелевский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 (2016г.).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Дрибинский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 (2016г)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Кричевский РЭС (2017г)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Жодинский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 (2017г)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Поставский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 (2018г)</a:t>
            </a:r>
          </a:p>
          <a:p>
            <a:pPr marL="285750" indent="-285750">
              <a:buBlip>
                <a:blip r:embed="rId3"/>
              </a:buBlip>
            </a:pP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Blip>
                <a:blip r:embed="rId3"/>
              </a:buBlip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Blip>
                <a:blip r:embed="rId3"/>
              </a:buBlip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-2738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>
                <a:solidFill>
                  <a:prstClr val="black"/>
                </a:solidFill>
              </a:rPr>
              <a:t>Референс</a:t>
            </a:r>
            <a:r>
              <a:rPr lang="ru-RU" b="1" i="1" dirty="0">
                <a:solidFill>
                  <a:prstClr val="black"/>
                </a:solidFill>
              </a:rPr>
              <a:t> лист ООО «ИДЭК</a:t>
            </a:r>
            <a:r>
              <a:rPr lang="ru-RU" b="1" i="1" dirty="0" smtClean="0">
                <a:solidFill>
                  <a:prstClr val="black"/>
                </a:solidFill>
              </a:rPr>
              <a:t>» Республика Беларусь:</a:t>
            </a:r>
          </a:p>
        </p:txBody>
      </p:sp>
    </p:spTree>
    <p:extLst>
      <p:ext uri="{BB962C8B-B14F-4D97-AF65-F5344CB8AC3E}">
        <p14:creationId xmlns:p14="http://schemas.microsoft.com/office/powerpoint/2010/main" val="367450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20688"/>
            <a:ext cx="6768752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prstClr val="black"/>
                </a:solidFill>
              </a:rPr>
              <a:t>Референс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smtClean="0">
                <a:solidFill>
                  <a:prstClr val="black"/>
                </a:solidFill>
              </a:rPr>
              <a:t>лист ООО «ИДЭК»</a:t>
            </a:r>
          </a:p>
          <a:p>
            <a:r>
              <a:rPr lang="ru-RU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Российская Федерация: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Воловский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Щекинский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ОАО «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РусГидро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  - Егорлыкская ГЭС-2;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Тульские электрические сети «Тулэнерго»;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ОАО «Татэнерго»;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ОАО «Алтайэнерго»;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Восточные электрические сети ОАО «Кузбассэнерго»;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Восточные сети «Алтайэнерго»;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Филиал ОАО «МРСК Волги» - «Пензаэнерго»;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Чапаевское ПО;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Чапаевский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ЦДП подстанция Ключики;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Урайский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 (2015 г.);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Ханты-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Манскийский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Обидимский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РАО ЕЭС Запасной диспетчерский центр.</a:t>
            </a:r>
          </a:p>
          <a:p>
            <a:pPr marL="285750" indent="-285750">
              <a:buBlip>
                <a:blip r:embed="rId3"/>
              </a:buBlip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Blip>
                <a:blip r:embed="rId3"/>
              </a:buBlip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Blip>
                <a:blip r:embed="rId3"/>
              </a:buBlip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Blip>
                <a:blip r:embed="rId3"/>
              </a:buBlip>
            </a:pPr>
            <a:endParaRPr lang="ru-RU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20688"/>
            <a:ext cx="676875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prstClr val="black"/>
                </a:solidFill>
              </a:rPr>
              <a:t>Референс</a:t>
            </a:r>
            <a:r>
              <a:rPr lang="ru-RU" sz="2800" b="1" i="1" dirty="0">
                <a:solidFill>
                  <a:prstClr val="black"/>
                </a:solidFill>
              </a:rPr>
              <a:t> </a:t>
            </a:r>
            <a:r>
              <a:rPr lang="ru-RU" sz="2800" b="1" i="1" dirty="0" smtClean="0">
                <a:solidFill>
                  <a:prstClr val="black"/>
                </a:solidFill>
              </a:rPr>
              <a:t>лист ООО «ИДЭК»</a:t>
            </a:r>
          </a:p>
          <a:p>
            <a:r>
              <a:rPr lang="ru-RU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Украина: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Харьковский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Киевская ЦДС;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ПАО «ДТЭК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Днепрооблэнерго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Кировоградский городской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Славянский РЭС;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"ЭК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Севастопольэнерго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»;</a:t>
            </a:r>
          </a:p>
          <a:p>
            <a:pPr marL="285750" indent="-285750">
              <a:buBlip>
                <a:blip r:embed="rId3"/>
              </a:buBlip>
            </a:pP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Джанкойский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РЭС.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Симферопольский РЭС</a:t>
            </a: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Blip>
                <a:blip r:embed="rId3"/>
              </a:buBlip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Blip>
                <a:blip r:embed="rId3"/>
              </a:buBlip>
            </a:pPr>
            <a:endParaRPr lang="ru-RU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611560" y="1340768"/>
            <a:ext cx="7776864" cy="136981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Контактная информация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4437112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Республика Беларусь, </a:t>
            </a:r>
            <a:r>
              <a:rPr lang="en-US" sz="1600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1600" i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1600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Минский район, д. Копище,</a:t>
            </a:r>
          </a:p>
          <a:p>
            <a:r>
              <a:rPr lang="ru-RU" sz="1600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ул. Подгорная, д. 19А/2, пом.1</a:t>
            </a:r>
          </a:p>
          <a:p>
            <a:r>
              <a:rPr lang="ru-RU" sz="1600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Тел. </a:t>
            </a:r>
            <a:r>
              <a:rPr lang="en-US" sz="1600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375 017 302-03-30</a:t>
            </a:r>
            <a:endParaRPr lang="ru-RU" sz="1600" i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1600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E-mail:</a:t>
            </a:r>
            <a:r>
              <a:rPr lang="ru-RU" sz="1600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1600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idek.work@gmail.com</a:t>
            </a:r>
            <a:endParaRPr lang="ru-RU" sz="1600" i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94653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08912" cy="10661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Гибкость при оптимальном использовании свободного места</a:t>
            </a:r>
            <a:endParaRPr lang="ru-RU" dirty="0"/>
          </a:p>
        </p:txBody>
      </p:sp>
      <p:pic>
        <p:nvPicPr>
          <p:cNvPr id="3074" name="Picture 2" descr="E:\progect\презентация\DSC00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200800" cy="4806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915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896" y="260648"/>
            <a:ext cx="6779096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Равномерность и четкость рисунка мнемосхемы</a:t>
            </a:r>
            <a:endParaRPr lang="ru-RU" dirty="0"/>
          </a:p>
        </p:txBody>
      </p:sp>
      <p:pic>
        <p:nvPicPr>
          <p:cNvPr id="4098" name="Picture 2" descr="E:\progect\презентация\DSC00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96" y="1591950"/>
            <a:ext cx="6996480" cy="4756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728235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5266928" cy="17142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Выполнение  оптимальной видимости схемы в малых помещениях</a:t>
            </a:r>
            <a:endParaRPr lang="ru-RU" dirty="0"/>
          </a:p>
        </p:txBody>
      </p:sp>
      <p:pic>
        <p:nvPicPr>
          <p:cNvPr id="6146" name="Picture 2" descr="E:\progect\презентация\DSC00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1810"/>
            <a:ext cx="489654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progect\презентация\DSC02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92696"/>
            <a:ext cx="3334871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544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850106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Сверхтонкий распашной вариант исполнения – максимальная эффективность при минимальных потерях свободного пространства</a:t>
            </a:r>
            <a:endParaRPr lang="ru-RU" sz="2400" dirty="0"/>
          </a:p>
        </p:txBody>
      </p:sp>
      <p:pic>
        <p:nvPicPr>
          <p:cNvPr id="7170" name="Picture 2" descr="E:\progect\презентация\DSC0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81" y="1268760"/>
            <a:ext cx="7326561" cy="549492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1969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99512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Удобство при обслуживании</a:t>
            </a:r>
            <a:endParaRPr lang="ru-RU" dirty="0"/>
          </a:p>
        </p:txBody>
      </p:sp>
      <p:pic>
        <p:nvPicPr>
          <p:cNvPr id="5122" name="Picture 2" descr="E:\progect\презентация\DSC006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059421" cy="5294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8360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3124" y="3977277"/>
            <a:ext cx="4000805" cy="2499373"/>
          </a:xfrm>
        </p:spPr>
        <p:txBody>
          <a:bodyPr/>
          <a:lstStyle/>
          <a:p>
            <a:r>
              <a:rPr lang="ru-RU" dirty="0" smtClean="0"/>
              <a:t>Современный эстетический вид</a:t>
            </a:r>
            <a:endParaRPr lang="ru-RU" dirty="0"/>
          </a:p>
        </p:txBody>
      </p:sp>
      <p:pic>
        <p:nvPicPr>
          <p:cNvPr id="9219" name="Picture 3" descr="E:\progect\презентация\IMG_78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33901" y="950533"/>
            <a:ext cx="6671852" cy="500404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021"/>
            <a:ext cx="6012821" cy="3384376"/>
          </a:xfrm>
          <a:prstGeom prst="rect">
            <a:avLst/>
          </a:prstGeom>
          <a:ln w="41275">
            <a:solidFill>
              <a:srgbClr val="FFFF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3942104"/>
            <a:ext cx="1440160" cy="144016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Скругленная соединительная линия 6"/>
          <p:cNvCxnSpPr/>
          <p:nvPr/>
        </p:nvCxnSpPr>
        <p:spPr>
          <a:xfrm rot="5400000" flipH="1" flipV="1">
            <a:off x="2459543" y="3836823"/>
            <a:ext cx="1416603" cy="648072"/>
          </a:xfrm>
          <a:prstGeom prst="curvedConnector3">
            <a:avLst>
              <a:gd name="adj1" fmla="val 43084"/>
            </a:avLst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3410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774</TotalTime>
  <Words>1518</Words>
  <Application>Microsoft Office PowerPoint</Application>
  <PresentationFormat>Экран (4:3)</PresentationFormat>
  <Paragraphs>187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39</vt:i4>
      </vt:variant>
    </vt:vector>
  </HeadingPairs>
  <TitlesOfParts>
    <vt:vector size="51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Тема Office</vt:lpstr>
      <vt:lpstr>1_Тема Office</vt:lpstr>
      <vt:lpstr>2_Тема Office</vt:lpstr>
      <vt:lpstr>Мнемонический щит «ИДЭК»</vt:lpstr>
      <vt:lpstr>Лучшее предложение на рынке диспетчерского оборудования </vt:lpstr>
      <vt:lpstr>Возможность стыковки поля щита под любым углом</vt:lpstr>
      <vt:lpstr>Гибкость при оптимальном использовании свободного места</vt:lpstr>
      <vt:lpstr>Равномерность и четкость рисунка мнемосхемы</vt:lpstr>
      <vt:lpstr>Выполнение  оптимальной видимости схемы в малых помещениях</vt:lpstr>
      <vt:lpstr>Сверхтонкий распашной вариант исполнения – максимальная эффективность при минимальных потерях свободного пространства</vt:lpstr>
      <vt:lpstr>Удобство при обслуживании</vt:lpstr>
      <vt:lpstr>Современный эстетический вид</vt:lpstr>
      <vt:lpstr>Простое в подключении оборудование</vt:lpstr>
      <vt:lpstr>Четкость мнемосхемы позволяет располагать текст достаточно близко друг от друга без потери читаемости</vt:lpstr>
      <vt:lpstr>ДЩ с двухсторонней связью </vt:lpstr>
      <vt:lpstr>Семисегментные индикаторы с указанием перетока</vt:lpstr>
      <vt:lpstr>Ключи управления </vt:lpstr>
      <vt:lpstr>Закрытые варианты исполнения      (вид сзади)</vt:lpstr>
      <vt:lpstr>Открытый вариант исполнения      (вид сзади)</vt:lpstr>
      <vt:lpstr>Любое цветовое решение схемы</vt:lpstr>
      <vt:lpstr>Возможности конструкции каркаса позволяют маневрировать в некоторых решениях</vt:lpstr>
      <vt:lpstr>Современное оборудование соответствует новейшим техническим и эстетическим требованиям</vt:lpstr>
      <vt:lpstr>Информационные плакаты крепятся на элементы магнитные – все поле щита остается ровным без выступов и дополнительных креплений</vt:lpstr>
      <vt:lpstr>Равномерный радиус позволяет выполнить объект, оптимально просматриваемый с места диспетчера</vt:lpstr>
      <vt:lpstr>Простота монтажа элемента съемного позволяет менять схему с лицевой стороны щита</vt:lpstr>
      <vt:lpstr>Гармонично вписывается в любое помещение</vt:lpstr>
      <vt:lpstr>Преимущества комбинированного мозаичного щита со встроенными ЖК панелями по отношению к диспетчерскому щиту на базе видео стены  </vt:lpstr>
      <vt:lpstr>Преимущества комбинированного мозаичного щита со встроенными ЖК панелями по отношению к диспетчерскому щиту на базе видео стены  </vt:lpstr>
      <vt:lpstr>Недостатки диспетчерского щита на базе видео стены к отношению комбинированному мозаичному щиту со встроенными ЖК панелями</vt:lpstr>
      <vt:lpstr>Структурная схема  системы управления на ДЩ</vt:lpstr>
      <vt:lpstr>Презентация PowerPoint</vt:lpstr>
      <vt:lpstr>Возможное применение различного оборудования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Мнемонический щит «СисКонт»</dc:title>
  <dc:creator>Пользователь</dc:creator>
  <cp:lastModifiedBy>admin</cp:lastModifiedBy>
  <cp:revision>70</cp:revision>
  <cp:lastPrinted>2012-08-29T08:10:15Z</cp:lastPrinted>
  <dcterms:created xsi:type="dcterms:W3CDTF">2012-04-04T08:52:08Z</dcterms:created>
  <dcterms:modified xsi:type="dcterms:W3CDTF">2018-11-30T12:41:39Z</dcterms:modified>
</cp:coreProperties>
</file>